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3" r:id="rId2"/>
    <p:sldId id="308" r:id="rId3"/>
    <p:sldId id="284" r:id="rId4"/>
    <p:sldId id="283" r:id="rId5"/>
    <p:sldId id="285" r:id="rId6"/>
    <p:sldId id="310" r:id="rId7"/>
    <p:sldId id="311" r:id="rId8"/>
    <p:sldId id="294" r:id="rId9"/>
    <p:sldId id="297" r:id="rId10"/>
    <p:sldId id="306" r:id="rId11"/>
    <p:sldId id="295" r:id="rId12"/>
    <p:sldId id="296" r:id="rId13"/>
  </p:sldIdLst>
  <p:sldSz cx="12192000" cy="6858000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расенко Н.А" initials="ТН" lastIdx="1" clrIdx="0">
    <p:extLst>
      <p:ext uri="{19B8F6BF-5375-455C-9EA6-DF929625EA0E}">
        <p15:presenceInfo xmlns:p15="http://schemas.microsoft.com/office/powerpoint/2012/main" userId="S-1-5-21-30235609-2961562811-2064950109-54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17E"/>
    <a:srgbClr val="3C4B7A"/>
    <a:srgbClr val="145887"/>
    <a:srgbClr val="005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23" autoAdjust="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09B4D92F-C312-4F45-AC1F-88AD4735F713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56D16374-490E-44A8-B1F9-233B1EC5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16374-490E-44A8-B1F9-233B1EC50B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9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16374-490E-44A8-B1F9-233B1EC50B8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989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16374-490E-44A8-B1F9-233B1EC50B8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33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16374-490E-44A8-B1F9-233B1EC50B8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16374-490E-44A8-B1F9-233B1EC50B8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75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16374-490E-44A8-B1F9-233B1EC50B8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02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16374-490E-44A8-B1F9-233B1EC50B8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1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16374-490E-44A8-B1F9-233B1EC50B8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78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16374-490E-44A8-B1F9-233B1EC50B8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53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16374-490E-44A8-B1F9-233B1EC50B8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4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16374-490E-44A8-B1F9-233B1EC50B8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69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16374-490E-44A8-B1F9-233B1EC50B8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5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FC21B-6EEF-4BF9-B23E-47A43453D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26C0CA-7BC8-4B93-9F35-F4987AA41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6090A-9D0C-4DEC-8622-0124E3FD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A7FC-92DB-4879-B791-278BE078086B}" type="datetime1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A8F4F-77D8-4958-B1F2-E754A580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974E7-EA18-47C4-98E6-7D92398D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9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83C04-5E48-4FBB-8023-69074367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42A2A9-F2B9-400F-818F-7B674914E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8BC4E6-C815-4A58-9C30-1FF4BA9B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E807-4AB7-4C90-9CE6-C84A0E5B1F35}" type="datetime1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823FB3-C37E-4E7A-A3DF-8ED76AE3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EE4C8-6D49-4149-8CBB-F4B9F363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8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6AFB4C-6709-4080-92D2-1C7BA2A225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0B8249-7B86-4C02-B5C8-42862A765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E3AEE-BE57-4045-A305-B57BF3AE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521B-4886-4E65-A73A-9875572F6020}" type="datetime1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C35E8-2170-4B87-8C21-0D5E666A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1C24C3-6A9B-40AE-AE8A-28A61A7C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2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651B6-B863-4295-A579-70EA8A56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8FC10-2084-4371-820E-A5927A31E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208916-E43B-4EDB-A852-0E4379D5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6396-2C11-4493-B9F1-B1D52D31C52F}" type="datetime1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1C2BBE-2FAA-4F8F-A4ED-802A768A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61BA93-01BF-49B3-85BD-198485CA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0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AB48F-8B68-46EB-947E-A6FE4504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4C81B9-DAD1-481C-8BF9-2B28F9609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38BC06-D3ED-47A5-BD38-EB8029A8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DF58-1D59-48ED-BF14-1A9A2A709F69}" type="datetime1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EEF80-E95C-4ACB-B21C-F1DEC761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57759-1FB6-431E-B792-AA8B4FEC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6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CB8D7-D07B-44C0-AD63-3ECF7FF0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99816C-B8D8-4DDB-A102-C95B50D2D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8A2107-8277-41AC-BBD0-EF7B1EDDD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0809A-4965-4BEA-BBE6-F2BDFE59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A636-DA6D-425F-9372-E34B434D6C09}" type="datetime1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048101-736A-4AFE-A1CD-311D457F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CB3A9F-4DB5-4FE7-880D-28C03BC3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13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3FD1A-8E9D-4E16-98B2-0545F14D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2EB9CF-82AE-4512-B6E0-CE1135104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B2F8F-2BED-4646-B056-A4A4D3EAE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622C5B-56A1-4F68-B740-52AB839CE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DFE9B8-215B-4DA2-82AC-FA59FC968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31E720-EE2D-463F-90D1-C2E93D00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647D-7018-4EBF-B154-AB541048D037}" type="datetime1">
              <a:rPr lang="ru-RU" smtClean="0"/>
              <a:t>03.06.2025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ED0C6B-642A-4986-B7B1-2553CFA1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7A30E0-9225-4E81-9BBE-A4DB082F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5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DA766-9F5A-4997-9230-FB535C4A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455250-E0DA-411F-8739-7CF096B2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188-1F65-4AC5-B3B7-18096C2F873A}" type="datetime1">
              <a:rPr lang="ru-RU" smtClean="0"/>
              <a:t>03.06.2025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69E361-CDA3-42A3-9CEF-1A0F374B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ECF874-E2B9-49B0-825E-E71D8DB37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9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C929BA-5D2F-443A-BE38-A72A42AA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1BBC-927D-4AD3-B5B6-B813F33F2B67}" type="datetime1">
              <a:rPr lang="ru-RU" smtClean="0"/>
              <a:t>03.06.2025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7B08A9-1084-404F-B1D0-2CEAEA54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70F8C2-2D68-4E7B-A587-CEA5EDC3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8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C73A4-4119-4A16-BFDE-843D10ED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59553-3A7D-407C-960D-DA77450B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7850A7-4B25-45C7-96A4-B9B1D409F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4267AD-E5CE-465B-8C50-910EE1C3A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6FFC-23F4-4327-8F40-2215B662CD68}" type="datetime1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3190BA-5A54-4704-8BB8-3B02AA50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F401ED-4E38-460C-AB08-FBE19627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0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EF8EE-2207-4392-99CC-B7CE1B49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5467E0-96A7-4A8E-9CA9-2545408A6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BB8D63-84AB-4F8B-A722-933CF675B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095652-FA0C-452D-BF9F-FFFD3A50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35B2-AED7-4D58-BD4E-05C0E21A720D}" type="datetime1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C79EB4-DFDD-4528-922A-060DDCF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1AAFDA-92C0-4D64-B7D9-B712F4A4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9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7AB94-C0BD-4D8F-A903-3FE7B2B6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F0DF65-7372-4915-85BA-9DC9ABE84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CF6A6B-2AB0-4024-9E5A-7D5E89EE5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08BB1-B45A-482A-A273-BB5D88644DBC}" type="datetime1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21744E-BFC9-46D1-B8D5-640CD02AA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D0A6E3-37CD-406B-A174-F9D957ABF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9F7F-DA68-4535-AAF3-9FBDC3386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95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3C6D31-06C2-4D1C-AB1E-90C577C535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734"/>
          <a:stretch/>
        </p:blipFill>
        <p:spPr>
          <a:xfrm>
            <a:off x="0" y="-4862"/>
            <a:ext cx="3933825" cy="68628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63103C-736B-401D-921B-59A303103B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5" y="555384"/>
            <a:ext cx="2276473" cy="510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1B13A2-F97E-1F0D-624B-FC258B4C3D25}"/>
              </a:ext>
            </a:extLst>
          </p:cNvPr>
          <p:cNvSpPr txBox="1"/>
          <p:nvPr/>
        </p:nvSpPr>
        <p:spPr>
          <a:xfrm>
            <a:off x="4397927" y="1827322"/>
            <a:ext cx="6803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>
                <a:solidFill>
                  <a:srgbClr val="3C4B7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ПИ АРСП: автоматизация деятельности работников </a:t>
            </a:r>
            <a:br>
              <a:rPr lang="en-US" sz="3000" b="1" dirty="0">
                <a:solidFill>
                  <a:srgbClr val="3C4B7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3000" b="1" dirty="0" err="1">
                <a:solidFill>
                  <a:srgbClr val="3C4B7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режимно</a:t>
            </a:r>
            <a:r>
              <a:rPr lang="ru-RU" sz="3000" b="1" dirty="0">
                <a:solidFill>
                  <a:srgbClr val="3C4B7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-секретного подразделения</a:t>
            </a:r>
          </a:p>
        </p:txBody>
      </p:sp>
    </p:spTree>
    <p:extLst>
      <p:ext uri="{BB962C8B-B14F-4D97-AF65-F5344CB8AC3E}">
        <p14:creationId xmlns:p14="http://schemas.microsoft.com/office/powerpoint/2010/main" val="2495477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97754C-4809-4649-BDAF-01E46D2E3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4" b="78925"/>
          <a:stretch/>
        </p:blipFill>
        <p:spPr>
          <a:xfrm>
            <a:off x="0" y="-1"/>
            <a:ext cx="12192000" cy="11430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291A36-129E-46E8-ADD4-9DD69CDF7B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427756"/>
            <a:ext cx="1673820" cy="375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6930" y="427756"/>
            <a:ext cx="846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Сертификат совместимости с </a:t>
            </a:r>
            <a:r>
              <a:rPr lang="en-US" sz="2400" b="1" dirty="0">
                <a:solidFill>
                  <a:schemeClr val="bg1"/>
                </a:solidFill>
                <a:latin typeface="ManiaC" panose="00000500000000000000" pitchFamily="50" charset="0"/>
              </a:rPr>
              <a:t>Astra Linux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1CDBB3-735F-4EBA-8360-AA1DA6AB5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780" y="1570757"/>
            <a:ext cx="3223403" cy="469575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A1A771-F8E5-436A-9595-6E8EE46BCBC7}"/>
              </a:ext>
            </a:extLst>
          </p:cNvPr>
          <p:cNvSpPr/>
          <p:nvPr/>
        </p:nvSpPr>
        <p:spPr>
          <a:xfrm>
            <a:off x="5226962" y="161463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Программное изделие «Автоматизация </a:t>
            </a:r>
            <a:r>
              <a:rPr lang="ru-RU" sz="2000" b="1" dirty="0" err="1"/>
              <a:t>режимно</a:t>
            </a:r>
            <a:r>
              <a:rPr lang="ru-RU" sz="2000" b="1" dirty="0"/>
              <a:t>-секретного подразделения» - 3.10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3C4B7A"/>
                </a:solidFill>
              </a:rPr>
              <a:t>Совместимо с</a:t>
            </a:r>
            <a:r>
              <a:rPr lang="ru-RU" sz="2000" dirty="0"/>
              <a:t>: </a:t>
            </a:r>
            <a:r>
              <a:rPr lang="ru-RU" sz="2000" dirty="0" err="1"/>
              <a:t>Astra</a:t>
            </a:r>
            <a:r>
              <a:rPr lang="ru-RU" sz="2000" dirty="0"/>
              <a:t> </a:t>
            </a:r>
            <a:r>
              <a:rPr lang="ru-RU" sz="2000" dirty="0" err="1"/>
              <a:t>Linux</a:t>
            </a:r>
            <a:r>
              <a:rPr lang="ru-RU" sz="2000" dirty="0"/>
              <a:t> </a:t>
            </a:r>
            <a:r>
              <a:rPr lang="ru-RU" sz="2000" dirty="0" err="1"/>
              <a:t>Special</a:t>
            </a:r>
            <a:r>
              <a:rPr lang="ru-RU" sz="2000" dirty="0"/>
              <a:t> </a:t>
            </a:r>
            <a:r>
              <a:rPr lang="ru-RU" sz="2000" dirty="0" err="1"/>
              <a:t>Edition</a:t>
            </a:r>
            <a:r>
              <a:rPr lang="ru-RU" sz="2000" dirty="0"/>
              <a:t> 1.7.0, 1.7.5 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3C4B7A"/>
                </a:solidFill>
              </a:rPr>
              <a:t>Подсистемы безопасности: </a:t>
            </a:r>
            <a:r>
              <a:rPr lang="ru-RU" sz="2000" dirty="0"/>
              <a:t>Замкнутая Программная Среда (ЗПС) Гарантированное затирание удаляемых данных Мандатный Контроль Целостности (МКЦ)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3C4B7A"/>
                </a:solidFill>
              </a:rPr>
              <a:t>Категории ПО: </a:t>
            </a:r>
            <a:r>
              <a:rPr lang="ru-RU" sz="2000" dirty="0"/>
              <a:t>Специализированное ПО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3C4B7A"/>
                </a:solidFill>
              </a:rPr>
              <a:t>Класс ПО (реестр </a:t>
            </a:r>
            <a:r>
              <a:rPr lang="ru-RU" sz="2000" b="1" dirty="0" err="1">
                <a:solidFill>
                  <a:srgbClr val="3C4B7A"/>
                </a:solidFill>
              </a:rPr>
              <a:t>Минцифры</a:t>
            </a:r>
            <a:r>
              <a:rPr lang="ru-RU" sz="2000" b="1" dirty="0">
                <a:solidFill>
                  <a:srgbClr val="3C4B7A"/>
                </a:solidFill>
              </a:rPr>
              <a:t>)</a:t>
            </a:r>
            <a:r>
              <a:rPr lang="ru-RU" sz="2000" dirty="0"/>
              <a:t>: Информационные системы для решения специфических отраслевых задач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6338AA0-C276-4A28-96E6-CADC78AE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9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7B0E5B0-9FEC-47C3-B987-52A0C9F640EB}"/>
              </a:ext>
            </a:extLst>
          </p:cNvPr>
          <p:cNvCxnSpPr>
            <a:cxnSpLocks/>
          </p:cNvCxnSpPr>
          <p:nvPr/>
        </p:nvCxnSpPr>
        <p:spPr>
          <a:xfrm>
            <a:off x="2143125" y="1143000"/>
            <a:ext cx="0" cy="5715000"/>
          </a:xfrm>
          <a:prstGeom prst="line">
            <a:avLst/>
          </a:prstGeom>
          <a:ln w="19050">
            <a:solidFill>
              <a:srgbClr val="3C4B7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851366-AD55-4224-AF53-B1CD93E05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4" b="78925"/>
          <a:stretch/>
        </p:blipFill>
        <p:spPr>
          <a:xfrm>
            <a:off x="0" y="0"/>
            <a:ext cx="12192000" cy="11430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6B2FEB-5C85-4967-861D-88F5A1FF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427756"/>
            <a:ext cx="1673820" cy="3755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E30FD7-79E7-462C-9081-352F9B155B25}"/>
              </a:ext>
            </a:extLst>
          </p:cNvPr>
          <p:cNvSpPr txBox="1"/>
          <p:nvPr/>
        </p:nvSpPr>
        <p:spPr>
          <a:xfrm>
            <a:off x="1178946" y="160148"/>
            <a:ext cx="7169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aniaC" panose="00000500000000000000" pitchFamily="50" charset="0"/>
              </a:rPr>
              <a:t>Демонстрация работы ПИ АРСП </a:t>
            </a:r>
            <a:br>
              <a:rPr lang="ru-RU" sz="2400" b="1" dirty="0">
                <a:solidFill>
                  <a:schemeClr val="bg1"/>
                </a:solidFill>
                <a:latin typeface="ManiaC" panose="00000500000000000000" pitchFamily="50" charset="0"/>
              </a:rPr>
            </a:br>
            <a:r>
              <a:rPr lang="ru-RU" sz="2400" b="1" dirty="0">
                <a:solidFill>
                  <a:schemeClr val="bg1"/>
                </a:solidFill>
                <a:latin typeface="ManiaC" panose="00000500000000000000" pitchFamily="50" charset="0"/>
              </a:rPr>
              <a:t>и предоставление временного доступа</a:t>
            </a:r>
          </a:p>
        </p:txBody>
      </p:sp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id="{3B411416-C7AD-41C5-8AA8-DBC98F905A1B}"/>
              </a:ext>
            </a:extLst>
          </p:cNvPr>
          <p:cNvSpPr/>
          <p:nvPr/>
        </p:nvSpPr>
        <p:spPr>
          <a:xfrm>
            <a:off x="2263198" y="2386304"/>
            <a:ext cx="5995277" cy="1249231"/>
          </a:xfrm>
          <a:prstGeom prst="chevron">
            <a:avLst/>
          </a:prstGeom>
          <a:solidFill>
            <a:srgbClr val="3C4B7A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Helvetica" panose="020B0604020202020204" pitchFamily="34" charset="0"/>
              </a:rPr>
              <a:t>Проведение презентации и демонстрация ПИ АРСП на вашей территории или</a:t>
            </a:r>
            <a:r>
              <a:rPr lang="en-US" dirty="0">
                <a:latin typeface="Helvetica" panose="020B0604020202020204" pitchFamily="34" charset="0"/>
              </a:rPr>
              <a:t> </a:t>
            </a:r>
            <a:r>
              <a:rPr lang="ru-RU" dirty="0">
                <a:latin typeface="Helvetica" panose="020B0604020202020204" pitchFamily="34" charset="0"/>
              </a:rPr>
              <a:t>удаленно</a:t>
            </a: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D4A21C1C-90A5-42EC-8DE6-686EA86D771B}"/>
              </a:ext>
            </a:extLst>
          </p:cNvPr>
          <p:cNvSpPr/>
          <p:nvPr/>
        </p:nvSpPr>
        <p:spPr>
          <a:xfrm>
            <a:off x="2263197" y="4114756"/>
            <a:ext cx="5995277" cy="1273566"/>
          </a:xfrm>
          <a:prstGeom prst="chevron">
            <a:avLst/>
          </a:prstGeom>
          <a:solidFill>
            <a:srgbClr val="3C4B7A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dirty="0">
                <a:latin typeface="Helvetica" panose="020B0604020202020204" pitchFamily="34" charset="0"/>
              </a:rPr>
              <a:t>Организация развертывания платформы локально в вашей информационной системе с предоставлением временного доступа*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11ED43E-5ECE-4B19-B109-64CA5D5014A7}"/>
              </a:ext>
            </a:extLst>
          </p:cNvPr>
          <p:cNvSpPr/>
          <p:nvPr/>
        </p:nvSpPr>
        <p:spPr>
          <a:xfrm rot="2700000">
            <a:off x="1608065" y="4225033"/>
            <a:ext cx="1060176" cy="1060176"/>
          </a:xfrm>
          <a:prstGeom prst="rect">
            <a:avLst/>
          </a:prstGeom>
          <a:solidFill>
            <a:schemeClr val="bg1"/>
          </a:solidFill>
          <a:ln w="19050">
            <a:solidFill>
              <a:srgbClr val="3C4B7A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C1A9321-1BA1-434B-8187-99D44B8C10E5}"/>
              </a:ext>
            </a:extLst>
          </p:cNvPr>
          <p:cNvSpPr/>
          <p:nvPr/>
        </p:nvSpPr>
        <p:spPr>
          <a:xfrm rot="2700000">
            <a:off x="1608065" y="2495957"/>
            <a:ext cx="1060176" cy="1060176"/>
          </a:xfrm>
          <a:prstGeom prst="rect">
            <a:avLst/>
          </a:prstGeom>
          <a:solidFill>
            <a:schemeClr val="bg1"/>
          </a:solidFill>
          <a:ln w="19050">
            <a:solidFill>
              <a:srgbClr val="3C4B7A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D6C7E0B-015F-469A-ACA5-2422BB24B4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97" y="2681539"/>
            <a:ext cx="539624" cy="60093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1150D1B-68D2-4BCA-AA1D-77EEDAA6F0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20" y="4451073"/>
            <a:ext cx="539624" cy="60093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E396C7-BBA0-DD22-31EA-3DD9D7462CD3}"/>
              </a:ext>
            </a:extLst>
          </p:cNvPr>
          <p:cNvSpPr txBox="1"/>
          <p:nvPr/>
        </p:nvSpPr>
        <p:spPr>
          <a:xfrm>
            <a:off x="8697105" y="5830153"/>
            <a:ext cx="3050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* требуется подписание соглашения о неразглашении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3F8104-B5E2-46AE-9167-E94C3E61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1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674" y="2794000"/>
            <a:ext cx="74366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>
                <a:solidFill>
                  <a:srgbClr val="3C4B7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Спасибо за внимание!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454" y="355504"/>
            <a:ext cx="1962102" cy="4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2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48405" y="1570757"/>
            <a:ext cx="9026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3C4B7A"/>
                </a:solidFill>
                <a:latin typeface="Helvetica" panose="020B0604020202020204" pitchFamily="34" charset="0"/>
              </a:rPr>
              <a:t>НАПРАВЛЕНИЯ АВТОМАТИЗАЦИИ</a:t>
            </a:r>
            <a:r>
              <a:rPr lang="ru-RU" sz="2000" dirty="0">
                <a:solidFill>
                  <a:srgbClr val="3C4B7A"/>
                </a:solidFill>
                <a:latin typeface="Helvetica" panose="020B0604020202020204" pitchFamily="34" charset="0"/>
              </a:rPr>
              <a:t>:</a:t>
            </a:r>
            <a:r>
              <a:rPr lang="ru-RU" sz="2000" dirty="0">
                <a:latin typeface="Helvetica" panose="020B0604020202020204" pitchFamily="34" charset="0"/>
              </a:rPr>
              <a:t> Учет сотрудников и их допусков, учет носителей сведений, составляющих государственную тайну, контроль исполнения поручений, отчеты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8404" y="5424332"/>
            <a:ext cx="9026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3C4B7A"/>
                </a:solidFill>
                <a:latin typeface="Helvetica" panose="020B0604020202020204" pitchFamily="34" charset="0"/>
              </a:rPr>
              <a:t>СОПРОВОЖДЕНИЕ:</a:t>
            </a:r>
            <a:r>
              <a:rPr lang="ru-RU" sz="2000" dirty="0">
                <a:solidFill>
                  <a:srgbClr val="3C4B7A"/>
                </a:solidFill>
                <a:latin typeface="Helvetica" panose="020B0604020202020204" pitchFamily="34" charset="0"/>
              </a:rPr>
              <a:t>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Техподдержка клиента и обучение пользователей работе с продуктом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8404" y="4263785"/>
            <a:ext cx="902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3C4B7A"/>
                </a:solidFill>
                <a:latin typeface="Helvetica" panose="020B0604020202020204" pitchFamily="34" charset="0"/>
              </a:rPr>
              <a:t>ИНДИВИДУАЛЬНЫЙ ПОДХОД</a:t>
            </a:r>
            <a:r>
              <a:rPr lang="ru-RU" sz="2000" dirty="0">
                <a:solidFill>
                  <a:srgbClr val="3C4B7A"/>
                </a:solidFill>
                <a:latin typeface="Helvetica" panose="020B0604020202020204" pitchFamily="34" charset="0"/>
              </a:rPr>
              <a:t>: </a:t>
            </a:r>
            <a:r>
              <a:rPr lang="ru-RU" sz="2000" dirty="0">
                <a:latin typeface="Helvetica" panose="020B0604020202020204" pitchFamily="34" charset="0"/>
              </a:rPr>
              <a:t>Доработка продукта по техническому заданию заказчика (в т.ч. создание дополнительных модулей)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A53770-3DFF-4125-8AFD-2D0CDC5375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4" b="78925"/>
          <a:stretch/>
        </p:blipFill>
        <p:spPr>
          <a:xfrm>
            <a:off x="0" y="0"/>
            <a:ext cx="12192000" cy="11430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A18839-E8D9-4FF6-8FE8-285962EC65A8}"/>
              </a:ext>
            </a:extLst>
          </p:cNvPr>
          <p:cNvSpPr txBox="1"/>
          <p:nvPr/>
        </p:nvSpPr>
        <p:spPr>
          <a:xfrm>
            <a:off x="1178946" y="160147"/>
            <a:ext cx="716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aniaC" panose="00000500000000000000" pitchFamily="50" charset="0"/>
              </a:rPr>
              <a:t>ПИ АРСП: основная информация о системе</a:t>
            </a:r>
            <a:endParaRPr lang="ru-RU" sz="2400" dirty="0">
              <a:solidFill>
                <a:schemeClr val="bg1"/>
              </a:solidFill>
              <a:latin typeface="ManiaC" panose="00000500000000000000" pitchFamily="50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0983F12-0419-45A7-A45F-6102F27C79DF}"/>
              </a:ext>
            </a:extLst>
          </p:cNvPr>
          <p:cNvCxnSpPr>
            <a:cxnSpLocks/>
          </p:cNvCxnSpPr>
          <p:nvPr/>
        </p:nvCxnSpPr>
        <p:spPr>
          <a:xfrm>
            <a:off x="2447925" y="1143000"/>
            <a:ext cx="0" cy="5715000"/>
          </a:xfrm>
          <a:prstGeom prst="line">
            <a:avLst/>
          </a:prstGeom>
          <a:ln w="19050">
            <a:solidFill>
              <a:srgbClr val="3C4B7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48404" y="2917271"/>
            <a:ext cx="9026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3C4B7A"/>
                </a:solidFill>
                <a:latin typeface="Helvetica" panose="020B0604020202020204" pitchFamily="34" charset="0"/>
              </a:rPr>
              <a:t>СООТВЕТСТВИЕ ТРЕБОВАНИЯМ</a:t>
            </a:r>
            <a:r>
              <a:rPr lang="ru-RU" sz="2000" dirty="0">
                <a:solidFill>
                  <a:srgbClr val="3C4B7A"/>
                </a:solidFill>
                <a:latin typeface="Helvetica" panose="020B0604020202020204" pitchFamily="34" charset="0"/>
              </a:rPr>
              <a:t>: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Удовлетворяет требованиям законодательства РФ, в т.ч. Инструкции 3-1, постановления Правительства РФ №132, включено в реестр отечественного ПО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ECE86C-240A-D175-1541-E7E2959F4F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47" y="2953502"/>
            <a:ext cx="943200" cy="9432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07F3CB-E5FF-4851-F83A-B6DCBA9EC1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47" y="1606988"/>
            <a:ext cx="943200" cy="9432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489ABB0-2E9B-8E2A-945F-032A0D9889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47" y="5301453"/>
            <a:ext cx="943200" cy="9432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A51D2F3-9CC6-D6FF-D3A1-59B80AB0B2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47" y="4146128"/>
            <a:ext cx="943200" cy="9432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1F18B5-E7CD-4778-A4A9-B329CB3DC6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427756"/>
            <a:ext cx="1673820" cy="37559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3D77400-EA05-4952-9C7D-7051C7C9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71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97754C-4809-4649-BDAF-01E46D2E3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4" b="78925"/>
          <a:stretch/>
        </p:blipFill>
        <p:spPr>
          <a:xfrm>
            <a:off x="0" y="-1"/>
            <a:ext cx="12192000" cy="11430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291A36-129E-46E8-ADD4-9DD69CDF7B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427756"/>
            <a:ext cx="1673820" cy="375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8946" y="160147"/>
            <a:ext cx="705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aniaC" panose="00000500000000000000" pitchFamily="50" charset="0"/>
              </a:rPr>
              <a:t>Модуль «Учет»</a:t>
            </a:r>
            <a:endParaRPr lang="ru-RU" sz="2400" dirty="0">
              <a:solidFill>
                <a:schemeClr val="bg1"/>
              </a:solidFill>
              <a:latin typeface="ManiaC" panose="00000500000000000000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6C086D-ADE2-402A-BA9D-ED93440F77AA}"/>
              </a:ext>
            </a:extLst>
          </p:cNvPr>
          <p:cNvSpPr txBox="1"/>
          <p:nvPr/>
        </p:nvSpPr>
        <p:spPr>
          <a:xfrm>
            <a:off x="2836743" y="1312938"/>
            <a:ext cx="418566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номенклатура дел;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журнал учета журналов;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входящие документы;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отпечатанные документы;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подготовленные документы;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инвентарные технические документы;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инвентарные сброшюрованные материалы;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распорядительные документы;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машинные носители информации;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рабочие тетради и лицевые счета;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отдельные учтенные листы;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пакеты;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реестры на отправку;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решения и акты об уничтожении;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шифртелеграммы;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совещания;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учет карточек на допуск, справок и предписаний;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наряды на размножение</a:t>
            </a:r>
            <a:r>
              <a:rPr lang="en-GB" sz="1600" dirty="0">
                <a:latin typeface="Helvetica" panose="020B0604020202020204" pitchFamily="34" charset="0"/>
              </a:rPr>
              <a:t>;</a:t>
            </a:r>
            <a:endParaRPr lang="ru-RU" sz="1600" dirty="0">
              <a:latin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учет командированных.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D32DA14-4CA4-E1E6-D13F-54D340397E19}"/>
              </a:ext>
            </a:extLst>
          </p:cNvPr>
          <p:cNvCxnSpPr>
            <a:cxnSpLocks/>
          </p:cNvCxnSpPr>
          <p:nvPr/>
        </p:nvCxnSpPr>
        <p:spPr>
          <a:xfrm>
            <a:off x="2447925" y="1143000"/>
            <a:ext cx="0" cy="5715000"/>
          </a:xfrm>
          <a:prstGeom prst="line">
            <a:avLst/>
          </a:prstGeom>
          <a:ln w="19050">
            <a:solidFill>
              <a:srgbClr val="3C4B7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>
            <a:extLst>
              <a:ext uri="{FF2B5EF4-FFF2-40B4-BE49-F238E27FC236}">
                <a16:creationId xmlns:a16="http://schemas.microsoft.com/office/drawing/2014/main" id="{AD9E85C6-A480-176E-A5FE-463FE964D3C8}"/>
              </a:ext>
            </a:extLst>
          </p:cNvPr>
          <p:cNvSpPr/>
          <p:nvPr/>
        </p:nvSpPr>
        <p:spPr>
          <a:xfrm>
            <a:off x="134965" y="2711245"/>
            <a:ext cx="2160000" cy="2160000"/>
          </a:xfrm>
          <a:prstGeom prst="ellipse">
            <a:avLst/>
          </a:prstGeom>
          <a:solidFill>
            <a:srgbClr val="3C4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4927A3-1836-6E71-77B3-51056738F7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7" y="3026245"/>
            <a:ext cx="1530000" cy="1530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E3B314-4FC1-42AA-A74F-102FF29E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3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3CF640-C232-420D-AB87-92FB6356E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47" y="1280667"/>
            <a:ext cx="4408923" cy="510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6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97754C-4809-4649-BDAF-01E46D2E3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4" b="78925"/>
          <a:stretch/>
        </p:blipFill>
        <p:spPr>
          <a:xfrm>
            <a:off x="0" y="-1"/>
            <a:ext cx="12192000" cy="11430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291A36-129E-46E8-ADD4-9DD69CDF7B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427756"/>
            <a:ext cx="1673820" cy="375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8946" y="160147"/>
            <a:ext cx="705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aniaC" panose="00000500000000000000" pitchFamily="50" charset="0"/>
              </a:rPr>
              <a:t>Модуль «Допускная работа»</a:t>
            </a:r>
            <a:endParaRPr lang="ru-RU" sz="2400" dirty="0">
              <a:solidFill>
                <a:schemeClr val="bg1"/>
              </a:solidFill>
              <a:latin typeface="ManiaC" panose="00000500000000000000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6C086D-ADE2-402A-BA9D-ED93440F77AA}"/>
              </a:ext>
            </a:extLst>
          </p:cNvPr>
          <p:cNvSpPr txBox="1"/>
          <p:nvPr/>
        </p:nvSpPr>
        <p:spPr>
          <a:xfrm>
            <a:off x="2803020" y="1907045"/>
            <a:ext cx="41856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номенклатура должностей с процессом согласования;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учёт кандидатов, исполнителей, уволенных и лиц, кому отказано в трудоустройстве, сотрудников в отпуске по уходу за ребенком;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изменение должностей и форм допуска с учетом процесса согласования;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карточки на допуск;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карточки осведомленности;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списки на оформляемого и его родственников;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должности;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учет надбавок;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структурные подразделения. 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3636D1F-6AB2-9227-C83A-5AD625EB91FC}"/>
              </a:ext>
            </a:extLst>
          </p:cNvPr>
          <p:cNvCxnSpPr>
            <a:cxnSpLocks/>
          </p:cNvCxnSpPr>
          <p:nvPr/>
        </p:nvCxnSpPr>
        <p:spPr>
          <a:xfrm>
            <a:off x="2447925" y="1143000"/>
            <a:ext cx="0" cy="5715000"/>
          </a:xfrm>
          <a:prstGeom prst="line">
            <a:avLst/>
          </a:prstGeom>
          <a:ln w="19050">
            <a:solidFill>
              <a:srgbClr val="3C4B7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>
            <a:extLst>
              <a:ext uri="{FF2B5EF4-FFF2-40B4-BE49-F238E27FC236}">
                <a16:creationId xmlns:a16="http://schemas.microsoft.com/office/drawing/2014/main" id="{421C92F3-D01D-16DD-B9A9-050150B3ED77}"/>
              </a:ext>
            </a:extLst>
          </p:cNvPr>
          <p:cNvSpPr/>
          <p:nvPr/>
        </p:nvSpPr>
        <p:spPr>
          <a:xfrm>
            <a:off x="125133" y="2711245"/>
            <a:ext cx="2160000" cy="2160000"/>
          </a:xfrm>
          <a:prstGeom prst="ellipse">
            <a:avLst/>
          </a:prstGeom>
          <a:solidFill>
            <a:srgbClr val="3C4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9FED13-B957-A326-8638-CE8CD94181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6" y="2979335"/>
            <a:ext cx="1531054" cy="153105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1B0E8A-97EA-493B-B71F-3CD558DA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4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4D6E13-E8D3-46BF-9857-21882708C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79" y="1349186"/>
            <a:ext cx="3492600" cy="500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8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97754C-4809-4649-BDAF-01E46D2E3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4" b="78925"/>
          <a:stretch/>
        </p:blipFill>
        <p:spPr>
          <a:xfrm>
            <a:off x="0" y="-1"/>
            <a:ext cx="12192000" cy="11430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291A36-129E-46E8-ADD4-9DD69CDF7B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427756"/>
            <a:ext cx="1673820" cy="375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8946" y="160147"/>
            <a:ext cx="705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aniaC" panose="00000500000000000000" pitchFamily="50" charset="0"/>
              </a:rPr>
              <a:t>Модуль «Контроль поручений»</a:t>
            </a:r>
            <a:endParaRPr lang="ru-RU" sz="2400" dirty="0">
              <a:solidFill>
                <a:schemeClr val="bg1"/>
              </a:solidFill>
              <a:latin typeface="ManiaC" panose="00000500000000000000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6C086D-ADE2-402A-BA9D-ED93440F77AA}"/>
              </a:ext>
            </a:extLst>
          </p:cNvPr>
          <p:cNvSpPr txBox="1"/>
          <p:nvPr/>
        </p:nvSpPr>
        <p:spPr>
          <a:xfrm>
            <a:off x="2675102" y="1651822"/>
            <a:ext cx="75352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ведение поручений;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просмотр актуальных статусов поручений;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формирование наглядной информации по поручениям в виде диаграмм;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поиск по поручениям.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582BE5E5-4BBA-2C3B-A752-34388454AF9C}"/>
              </a:ext>
            </a:extLst>
          </p:cNvPr>
          <p:cNvCxnSpPr>
            <a:cxnSpLocks/>
          </p:cNvCxnSpPr>
          <p:nvPr/>
        </p:nvCxnSpPr>
        <p:spPr>
          <a:xfrm>
            <a:off x="2447925" y="1143000"/>
            <a:ext cx="0" cy="5715000"/>
          </a:xfrm>
          <a:prstGeom prst="line">
            <a:avLst/>
          </a:prstGeom>
          <a:ln w="19050">
            <a:solidFill>
              <a:srgbClr val="3C4B7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70046A90-B512-D01F-702B-B8A05390064C}"/>
              </a:ext>
            </a:extLst>
          </p:cNvPr>
          <p:cNvSpPr/>
          <p:nvPr/>
        </p:nvSpPr>
        <p:spPr>
          <a:xfrm>
            <a:off x="125133" y="2711245"/>
            <a:ext cx="2160000" cy="2160000"/>
          </a:xfrm>
          <a:prstGeom prst="ellipse">
            <a:avLst/>
          </a:prstGeom>
          <a:solidFill>
            <a:srgbClr val="3C4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6712F1-9895-2A01-00DC-B2658301D3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6" y="3026245"/>
            <a:ext cx="1530000" cy="153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1BA995-B998-41E5-883E-16C11380DF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02" y="3178834"/>
            <a:ext cx="9216361" cy="250166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09244C-BDA5-4131-B5B8-B4729DF9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0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97754C-4809-4649-BDAF-01E46D2E3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4" b="78925"/>
          <a:stretch/>
        </p:blipFill>
        <p:spPr>
          <a:xfrm>
            <a:off x="0" y="-1"/>
            <a:ext cx="12192000" cy="11430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291A36-129E-46E8-ADD4-9DD69CDF7B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427756"/>
            <a:ext cx="1673820" cy="375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8946" y="160147"/>
            <a:ext cx="705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aniaC" panose="00000500000000000000" pitchFamily="50" charset="0"/>
              </a:rPr>
              <a:t>Модуль «Отчеты»</a:t>
            </a:r>
            <a:endParaRPr lang="ru-RU" sz="2400" dirty="0">
              <a:solidFill>
                <a:schemeClr val="bg1"/>
              </a:solidFill>
              <a:latin typeface="ManiaC" panose="00000500000000000000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6C086D-ADE2-402A-BA9D-ED93440F77AA}"/>
              </a:ext>
            </a:extLst>
          </p:cNvPr>
          <p:cNvSpPr txBox="1"/>
          <p:nvPr/>
        </p:nvSpPr>
        <p:spPr>
          <a:xfrm>
            <a:off x="2447925" y="1584454"/>
            <a:ext cx="261268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Helvetica" panose="020B0604020202020204" pitchFamily="34" charset="0"/>
              </a:rPr>
              <a:t>Отчеты по формам допуска;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Helvetica" panose="020B0604020202020204" pitchFamily="34" charset="0"/>
              </a:rPr>
              <a:t>Отчеты по поступившим и отправленным носителям сведений составляющих государственную тайну;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Helvetica" panose="020B0604020202020204" pitchFamily="34" charset="0"/>
              </a:rPr>
              <a:t>Отчеты по выездам за границу;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Helvetica" panose="020B0604020202020204" pitchFamily="34" charset="0"/>
              </a:rPr>
              <a:t>Отчеты по анкетным данным сотрудников;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Helvetica" panose="020B0604020202020204" pitchFamily="34" charset="0"/>
              </a:rPr>
              <a:t>Отчеты по общему количеству носителей сведений, составляющих государственную тайну;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Helvetica" panose="020B0604020202020204" pitchFamily="34" charset="0"/>
              </a:rPr>
              <a:t>Отчеты по поручениям;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Helvetica" panose="020B0604020202020204" pitchFamily="34" charset="0"/>
              </a:rPr>
              <a:t>Отчеты по справкам о допуске;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Helvetica" panose="020B0604020202020204" pitchFamily="34" charset="0"/>
              </a:rPr>
              <a:t>Отчеты по надбавкам за работу со сведениями, составляющими государственную тайну.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582BE5E5-4BBA-2C3B-A752-34388454AF9C}"/>
              </a:ext>
            </a:extLst>
          </p:cNvPr>
          <p:cNvCxnSpPr>
            <a:cxnSpLocks/>
          </p:cNvCxnSpPr>
          <p:nvPr/>
        </p:nvCxnSpPr>
        <p:spPr>
          <a:xfrm>
            <a:off x="2447925" y="1143000"/>
            <a:ext cx="0" cy="5715000"/>
          </a:xfrm>
          <a:prstGeom prst="line">
            <a:avLst/>
          </a:prstGeom>
          <a:ln w="19050">
            <a:solidFill>
              <a:srgbClr val="3C4B7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70046A90-B512-D01F-702B-B8A05390064C}"/>
              </a:ext>
            </a:extLst>
          </p:cNvPr>
          <p:cNvSpPr/>
          <p:nvPr/>
        </p:nvSpPr>
        <p:spPr>
          <a:xfrm>
            <a:off x="125133" y="2711245"/>
            <a:ext cx="2160000" cy="2160000"/>
          </a:xfrm>
          <a:prstGeom prst="ellipse">
            <a:avLst/>
          </a:prstGeom>
          <a:solidFill>
            <a:srgbClr val="3C4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Презентация с линейчатой диаграммой">
            <a:extLst>
              <a:ext uri="{FF2B5EF4-FFF2-40B4-BE49-F238E27FC236}">
                <a16:creationId xmlns:a16="http://schemas.microsoft.com/office/drawing/2014/main" id="{BF3D3297-0388-49D9-81AF-E448791A27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615" y="2944727"/>
            <a:ext cx="1693036" cy="16930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E77222-CE7B-433D-B840-729ED2587F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63" y="2035834"/>
            <a:ext cx="7059574" cy="3618032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D4E10983-38DE-4A2E-BF5A-9FAB34C4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1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97754C-4809-4649-BDAF-01E46D2E3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4" b="78925"/>
          <a:stretch/>
        </p:blipFill>
        <p:spPr>
          <a:xfrm>
            <a:off x="0" y="-1"/>
            <a:ext cx="12192000" cy="11430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291A36-129E-46E8-ADD4-9DD69CDF7B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427756"/>
            <a:ext cx="1673820" cy="375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8946" y="160147"/>
            <a:ext cx="705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aniaC" panose="00000500000000000000" pitchFamily="50" charset="0"/>
              </a:rPr>
              <a:t>Модуль «Справочники и организации»</a:t>
            </a:r>
            <a:endParaRPr lang="ru-RU" sz="2400" dirty="0">
              <a:solidFill>
                <a:schemeClr val="bg1"/>
              </a:solidFill>
              <a:latin typeface="ManiaC" panose="00000500000000000000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6C086D-ADE2-402A-BA9D-ED93440F77AA}"/>
              </a:ext>
            </a:extLst>
          </p:cNvPr>
          <p:cNvSpPr txBox="1"/>
          <p:nvPr/>
        </p:nvSpPr>
        <p:spPr>
          <a:xfrm>
            <a:off x="2557740" y="2397092"/>
            <a:ext cx="24938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Формирование справочников;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Формирование контрагентов;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Формирование типовых текстов;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Формирование списков с литерным доступом;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Helvetica" panose="020B0604020202020204" pitchFamily="34" charset="0"/>
              </a:rPr>
              <a:t>Отметки о проведении инструктажа.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582BE5E5-4BBA-2C3B-A752-34388454AF9C}"/>
              </a:ext>
            </a:extLst>
          </p:cNvPr>
          <p:cNvCxnSpPr>
            <a:cxnSpLocks/>
          </p:cNvCxnSpPr>
          <p:nvPr/>
        </p:nvCxnSpPr>
        <p:spPr>
          <a:xfrm>
            <a:off x="2447925" y="1143000"/>
            <a:ext cx="0" cy="5715000"/>
          </a:xfrm>
          <a:prstGeom prst="line">
            <a:avLst/>
          </a:prstGeom>
          <a:ln w="19050">
            <a:solidFill>
              <a:srgbClr val="3C4B7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70046A90-B512-D01F-702B-B8A05390064C}"/>
              </a:ext>
            </a:extLst>
          </p:cNvPr>
          <p:cNvSpPr/>
          <p:nvPr/>
        </p:nvSpPr>
        <p:spPr>
          <a:xfrm>
            <a:off x="125133" y="2711245"/>
            <a:ext cx="2160000" cy="2160000"/>
          </a:xfrm>
          <a:prstGeom prst="ellipse">
            <a:avLst/>
          </a:prstGeom>
          <a:solidFill>
            <a:srgbClr val="3C4B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Документ">
            <a:extLst>
              <a:ext uri="{FF2B5EF4-FFF2-40B4-BE49-F238E27FC236}">
                <a16:creationId xmlns:a16="http://schemas.microsoft.com/office/drawing/2014/main" id="{EED31F2D-4D9D-4DFD-81FE-BA85C8FF3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536" y="3061818"/>
            <a:ext cx="1475675" cy="14756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1601EB-8B61-44D2-948E-CC2E477073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1" y="2129298"/>
            <a:ext cx="6990391" cy="3582576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B33FC2-DD47-46BA-B4CB-603A8A80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15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304E32-2EC2-4ABF-80F8-1599230A53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4" b="78925"/>
          <a:stretch/>
        </p:blipFill>
        <p:spPr>
          <a:xfrm>
            <a:off x="0" y="0"/>
            <a:ext cx="12192000" cy="11430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B00D18-B54C-47F8-AEB4-58A83C536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427756"/>
            <a:ext cx="1673820" cy="3755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94BFD5-F76A-4276-B615-08E02AA700C0}"/>
              </a:ext>
            </a:extLst>
          </p:cNvPr>
          <p:cNvSpPr txBox="1"/>
          <p:nvPr/>
        </p:nvSpPr>
        <p:spPr>
          <a:xfrm>
            <a:off x="1178945" y="160148"/>
            <a:ext cx="8448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aniaC" panose="00000500000000000000" pitchFamily="50" charset="0"/>
              </a:rPr>
              <a:t>Преимущества автоматизации секретного документооборота после внедрения ПИ АРСП</a:t>
            </a:r>
            <a:endParaRPr lang="ru-RU" sz="2400" dirty="0">
              <a:solidFill>
                <a:schemeClr val="bg1"/>
              </a:solidFill>
              <a:latin typeface="ManiaC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62D46-B0C6-5D5D-978C-0548B0AF18D3}"/>
              </a:ext>
            </a:extLst>
          </p:cNvPr>
          <p:cNvSpPr txBox="1"/>
          <p:nvPr/>
        </p:nvSpPr>
        <p:spPr>
          <a:xfrm>
            <a:off x="1883566" y="1768596"/>
            <a:ext cx="41740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C4B7A"/>
                </a:solidFill>
                <a:latin typeface="Helvetica" panose="020B0604020202020204" pitchFamily="34" charset="0"/>
              </a:rPr>
              <a:t>ОПЕРАТИВНОСТЬ</a:t>
            </a:r>
            <a:r>
              <a:rPr lang="ru-RU" sz="2000" dirty="0">
                <a:solidFill>
                  <a:srgbClr val="3C4B7A"/>
                </a:solidFill>
                <a:latin typeface="Helvetica" panose="020B0604020202020204" pitchFamily="34" charset="0"/>
              </a:rPr>
              <a:t> </a:t>
            </a:r>
            <a:br>
              <a:rPr lang="ru-RU" sz="2000" dirty="0">
                <a:solidFill>
                  <a:srgbClr val="3C4B7A"/>
                </a:solidFill>
                <a:latin typeface="Helvetica" panose="020B0604020202020204" pitchFamily="34" charset="0"/>
              </a:rPr>
            </a:br>
            <a:r>
              <a:rPr lang="ru-RU" sz="1600" dirty="0">
                <a:latin typeface="Helvetica" panose="020B0604020202020204" pitchFamily="34" charset="0"/>
              </a:rPr>
              <a:t>Значительное сокращение времени на выполнение заданий за счет сквозного поиска по документам и сотрудникам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73A8C-86C4-2378-1C65-F56C1327E0DD}"/>
              </a:ext>
            </a:extLst>
          </p:cNvPr>
          <p:cNvSpPr txBox="1"/>
          <p:nvPr/>
        </p:nvSpPr>
        <p:spPr>
          <a:xfrm>
            <a:off x="7189753" y="1768596"/>
            <a:ext cx="42697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3C4B7A"/>
                </a:solidFill>
                <a:latin typeface="Helvetica" panose="020B0604020202020204" pitchFamily="34" charset="0"/>
              </a:rPr>
              <a:t>ПРОЗРАЧНОСТЬ</a:t>
            </a:r>
            <a:endParaRPr lang="ru-RU" sz="2000" b="1" dirty="0">
              <a:latin typeface="Helvetica" panose="020B0604020202020204" pitchFamily="34" charset="0"/>
            </a:endParaRPr>
          </a:p>
          <a:p>
            <a:pPr algn="just"/>
            <a:r>
              <a:rPr lang="ru-RU" sz="1600" dirty="0">
                <a:latin typeface="Helvetica" panose="020B0604020202020204" pitchFamily="34" charset="0"/>
              </a:rPr>
              <a:t>Формирование прозрачности процесса работы с документами</a:t>
            </a:r>
            <a:r>
              <a:rPr lang="en-US" sz="1600" dirty="0">
                <a:latin typeface="Helvetica" panose="020B0604020202020204" pitchFamily="34" charset="0"/>
              </a:rPr>
              <a:t> </a:t>
            </a:r>
            <a:r>
              <a:rPr lang="ru-RU" sz="1600" dirty="0">
                <a:latin typeface="Helvetica" panose="020B0604020202020204" pitchFamily="34" charset="0"/>
              </a:rPr>
              <a:t>и контроль </a:t>
            </a:r>
            <a:r>
              <a:rPr lang="ru-RU" sz="1600">
                <a:latin typeface="Helvetica" panose="020B0604020202020204" pitchFamily="34" charset="0"/>
              </a:rPr>
              <a:t>исполнения поручений</a:t>
            </a:r>
            <a:endParaRPr lang="ru-RU" sz="1600" dirty="0">
              <a:latin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91866-7F85-A2AC-8D49-9597F73E15C9}"/>
              </a:ext>
            </a:extLst>
          </p:cNvPr>
          <p:cNvSpPr txBox="1"/>
          <p:nvPr/>
        </p:nvSpPr>
        <p:spPr>
          <a:xfrm>
            <a:off x="7189753" y="3214604"/>
            <a:ext cx="4135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C4B7A"/>
                </a:solidFill>
                <a:latin typeface="Helvetica" panose="020B0604020202020204" pitchFamily="34" charset="0"/>
              </a:rPr>
              <a:t>ТОЧНОСТЬ</a:t>
            </a:r>
            <a:r>
              <a:rPr lang="ru-RU" sz="3600" dirty="0">
                <a:solidFill>
                  <a:srgbClr val="3C4B7A"/>
                </a:solidFill>
                <a:latin typeface="Helvetica" panose="020B0604020202020204" pitchFamily="34" charset="0"/>
              </a:rPr>
              <a:t> </a:t>
            </a:r>
            <a:br>
              <a:rPr lang="ru-RU" sz="3600" dirty="0">
                <a:solidFill>
                  <a:srgbClr val="3C4B7A"/>
                </a:solidFill>
                <a:latin typeface="Helvetica" panose="020B0604020202020204" pitchFamily="34" charset="0"/>
              </a:rPr>
            </a:br>
            <a:r>
              <a:rPr lang="ru-RU" sz="1600" dirty="0">
                <a:latin typeface="Helvetica" panose="020B0604020202020204" pitchFamily="34" charset="0"/>
              </a:rPr>
              <a:t>Минимизация ошибок в части заполнения данных и выгрузка форм </a:t>
            </a:r>
            <a:br>
              <a:rPr lang="ru-RU" sz="1600" dirty="0">
                <a:latin typeface="Helvetica" panose="020B0604020202020204" pitchFamily="34" charset="0"/>
              </a:rPr>
            </a:br>
            <a:r>
              <a:rPr lang="ru-RU" sz="1600" dirty="0">
                <a:latin typeface="Helvetica" panose="020B0604020202020204" pitchFamily="34" charset="0"/>
              </a:rPr>
              <a:t>в автоматическом режиме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9D0463-FDF2-7CC0-2F6F-9C6920DA0BEE}"/>
              </a:ext>
            </a:extLst>
          </p:cNvPr>
          <p:cNvSpPr txBox="1"/>
          <p:nvPr/>
        </p:nvSpPr>
        <p:spPr>
          <a:xfrm>
            <a:off x="1883566" y="3296321"/>
            <a:ext cx="39899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C4B7A"/>
                </a:solidFill>
                <a:latin typeface="Helvetica" panose="020B0604020202020204" pitchFamily="34" charset="0"/>
              </a:rPr>
              <a:t>ЭФФЕКТИВНОСТЬ</a:t>
            </a:r>
            <a:r>
              <a:rPr lang="ru-RU" sz="2800" dirty="0">
                <a:solidFill>
                  <a:srgbClr val="3C4B7A"/>
                </a:solidFill>
                <a:latin typeface="Helvetica" panose="020B0604020202020204" pitchFamily="34" charset="0"/>
              </a:rPr>
              <a:t> </a:t>
            </a:r>
            <a:br>
              <a:rPr lang="ru-RU" sz="2800" dirty="0">
                <a:solidFill>
                  <a:srgbClr val="3C4B7A"/>
                </a:solidFill>
                <a:latin typeface="Helvetica" panose="020B0604020202020204" pitchFamily="34" charset="0"/>
              </a:rPr>
            </a:br>
            <a:r>
              <a:rPr lang="ru-RU" sz="1600" dirty="0">
                <a:latin typeface="Helvetica" panose="020B0604020202020204" pitchFamily="34" charset="0"/>
              </a:rPr>
              <a:t>Оптимизация информационных потоков между участками и система автоматических уведомлений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F1C223-076C-04DD-FAC6-B994A9C77AB9}"/>
              </a:ext>
            </a:extLst>
          </p:cNvPr>
          <p:cNvSpPr txBox="1"/>
          <p:nvPr/>
        </p:nvSpPr>
        <p:spPr>
          <a:xfrm>
            <a:off x="7189753" y="4900326"/>
            <a:ext cx="4135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C4B7A"/>
                </a:solidFill>
                <a:latin typeface="Helvetica" panose="020B0604020202020204" pitchFamily="34" charset="0"/>
              </a:rPr>
              <a:t>БЕЗОПАСНОСТЬ</a:t>
            </a:r>
            <a:r>
              <a:rPr lang="ru-RU" sz="3600" dirty="0">
                <a:solidFill>
                  <a:srgbClr val="3C4B7A"/>
                </a:solidFill>
                <a:latin typeface="Helvetica" panose="020B0604020202020204" pitchFamily="34" charset="0"/>
              </a:rPr>
              <a:t> </a:t>
            </a:r>
            <a:br>
              <a:rPr lang="ru-RU" sz="3600" dirty="0">
                <a:solidFill>
                  <a:srgbClr val="3C4B7A"/>
                </a:solidFill>
                <a:latin typeface="Helvetica" panose="020B0604020202020204" pitchFamily="34" charset="0"/>
              </a:rPr>
            </a:br>
            <a:r>
              <a:rPr lang="ru-RU" sz="1600" dirty="0">
                <a:latin typeface="Helvetica" panose="020B0604020202020204" pitchFamily="34" charset="0"/>
              </a:rPr>
              <a:t>Внедрение системы в защищенном контуре на ОС </a:t>
            </a:r>
            <a:r>
              <a:rPr lang="en-US" sz="1600" dirty="0">
                <a:latin typeface="Helvetica" panose="020B0604020202020204" pitchFamily="34" charset="0"/>
              </a:rPr>
              <a:t>Astra Linux </a:t>
            </a:r>
            <a:r>
              <a:rPr lang="ru-RU" sz="1600" dirty="0">
                <a:latin typeface="Helvetica" panose="020B0604020202020204" pitchFamily="34" charset="0"/>
              </a:rPr>
              <a:t>и реализация модели разграничения прав доступа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6AD64-717E-1D2A-93CA-F095CAAF4CCA}"/>
              </a:ext>
            </a:extLst>
          </p:cNvPr>
          <p:cNvSpPr txBox="1"/>
          <p:nvPr/>
        </p:nvSpPr>
        <p:spPr>
          <a:xfrm>
            <a:off x="1883566" y="4946046"/>
            <a:ext cx="39899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C4B7A"/>
                </a:solidFill>
                <a:latin typeface="Helvetica" panose="020B0604020202020204" pitchFamily="34" charset="0"/>
              </a:rPr>
              <a:t>НАГЛЯДНОСТЬ</a:t>
            </a:r>
            <a:r>
              <a:rPr lang="ru-RU" sz="2800" dirty="0">
                <a:solidFill>
                  <a:srgbClr val="3C4B7A"/>
                </a:solidFill>
                <a:latin typeface="Helvetica" panose="020B0604020202020204" pitchFamily="34" charset="0"/>
              </a:rPr>
              <a:t> </a:t>
            </a:r>
            <a:br>
              <a:rPr lang="ru-RU" sz="2800" dirty="0">
                <a:solidFill>
                  <a:srgbClr val="3C4B7A"/>
                </a:solidFill>
                <a:latin typeface="Helvetica" panose="020B0604020202020204" pitchFamily="34" charset="0"/>
              </a:rPr>
            </a:br>
            <a:r>
              <a:rPr lang="ru-RU" sz="1600" dirty="0">
                <a:latin typeface="Helvetica" panose="020B0604020202020204" pitchFamily="34" charset="0"/>
              </a:rPr>
              <a:t>Формирование отчётности </a:t>
            </a:r>
            <a:br>
              <a:rPr lang="ru-RU" sz="1600" dirty="0">
                <a:latin typeface="Helvetica" panose="020B0604020202020204" pitchFamily="34" charset="0"/>
              </a:rPr>
            </a:br>
            <a:r>
              <a:rPr lang="ru-RU" sz="1600" dirty="0">
                <a:latin typeface="Helvetica" panose="020B0604020202020204" pitchFamily="34" charset="0"/>
              </a:rPr>
              <a:t>по заданным параметрам </a:t>
            </a:r>
            <a:br>
              <a:rPr lang="ru-RU" sz="1600" dirty="0">
                <a:latin typeface="Helvetica" panose="020B0604020202020204" pitchFamily="34" charset="0"/>
              </a:rPr>
            </a:br>
            <a:r>
              <a:rPr lang="ru-RU" sz="1600" dirty="0">
                <a:latin typeface="Helvetica" panose="020B0604020202020204" pitchFamily="34" charset="0"/>
              </a:rPr>
              <a:t>в автоматическом режиме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C038BFD-32CF-4817-FBD8-307E95FDB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52" y="5264293"/>
            <a:ext cx="943637" cy="94363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72BFFD-BCAA-A731-1419-DA97F9B225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52" y="1918610"/>
            <a:ext cx="943200" cy="9432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769D93A-5B03-D57A-CCD2-0E389B0399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52" y="3591452"/>
            <a:ext cx="943200" cy="9432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1621071-EF4E-AD4F-5E77-0E0EBA1F9B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0" y="1867275"/>
            <a:ext cx="934654" cy="94363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482128F-C597-C9AF-1A5D-8C8D976697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37" y="3517327"/>
            <a:ext cx="943200" cy="9432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906E5E9-C768-BBFF-293E-92A0F90DC5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37" y="5166943"/>
            <a:ext cx="943200" cy="9432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669F0A0-0847-43B3-9ABE-AC4B1B44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2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97754C-4809-4649-BDAF-01E46D2E3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7"/>
                    </a14:imgEffect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4" b="78925"/>
          <a:stretch/>
        </p:blipFill>
        <p:spPr>
          <a:xfrm>
            <a:off x="0" y="-1"/>
            <a:ext cx="12192000" cy="11430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291A36-129E-46E8-ADD4-9DD69CDF7B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0" y="427756"/>
            <a:ext cx="1673820" cy="375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8946" y="160147"/>
            <a:ext cx="716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aniaC" panose="00000500000000000000" pitchFamily="50" charset="0"/>
              </a:rPr>
              <a:t>Требования к составу технических средств</a:t>
            </a:r>
            <a:endParaRPr lang="ru-RU" sz="2400" dirty="0">
              <a:solidFill>
                <a:schemeClr val="bg1"/>
              </a:solidFill>
              <a:latin typeface="ManiaC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B50AE-58AE-518F-8AF1-F612F390AFEB}"/>
              </a:ext>
            </a:extLst>
          </p:cNvPr>
          <p:cNvSpPr txBox="1"/>
          <p:nvPr/>
        </p:nvSpPr>
        <p:spPr>
          <a:xfrm>
            <a:off x="823033" y="1370856"/>
            <a:ext cx="344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C4B7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СЕРВЕРНАЯ ЧАСТЬ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1EE5757-8FBF-E6E7-1B27-32774CE4D9A8}"/>
              </a:ext>
            </a:extLst>
          </p:cNvPr>
          <p:cNvGraphicFramePr>
            <a:graphicFrameLocks noGrp="1"/>
          </p:cNvGraphicFramePr>
          <p:nvPr/>
        </p:nvGraphicFramePr>
        <p:xfrm>
          <a:off x="823034" y="1921690"/>
          <a:ext cx="5544887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1014">
                  <a:extLst>
                    <a:ext uri="{9D8B030D-6E8A-4147-A177-3AD203B41FA5}">
                      <a16:colId xmlns:a16="http://schemas.microsoft.com/office/drawing/2014/main" val="1055611350"/>
                    </a:ext>
                  </a:extLst>
                </a:gridCol>
                <a:gridCol w="1231291">
                  <a:extLst>
                    <a:ext uri="{9D8B030D-6E8A-4147-A177-3AD203B41FA5}">
                      <a16:colId xmlns:a16="http://schemas.microsoft.com/office/drawing/2014/main" val="3096371551"/>
                    </a:ext>
                  </a:extLst>
                </a:gridCol>
                <a:gridCol w="1231291">
                  <a:extLst>
                    <a:ext uri="{9D8B030D-6E8A-4147-A177-3AD203B41FA5}">
                      <a16:colId xmlns:a16="http://schemas.microsoft.com/office/drawing/2014/main" val="184482105"/>
                    </a:ext>
                  </a:extLst>
                </a:gridCol>
                <a:gridCol w="1231291">
                  <a:extLst>
                    <a:ext uri="{9D8B030D-6E8A-4147-A177-3AD203B41FA5}">
                      <a16:colId xmlns:a16="http://schemas.microsoft.com/office/drawing/2014/main" val="287717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Характеристики</a:t>
                      </a:r>
                    </a:p>
                  </a:txBody>
                  <a:tcPr marL="68580" marR="68580" marT="0" marB="0" anchor="ctr">
                    <a:solidFill>
                      <a:srgbClr val="3C4B7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 15 польз.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C4B7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От 15 до 50 польз.</a:t>
                      </a:r>
                    </a:p>
                  </a:txBody>
                  <a:tcPr marL="68580" marR="68580" marT="0" marB="0" anchor="ctr">
                    <a:solidFill>
                      <a:srgbClr val="3C4B7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От 50 польз.</a:t>
                      </a:r>
                    </a:p>
                  </a:txBody>
                  <a:tcPr marL="68580" marR="68580" marT="0" marB="0" anchor="ctr">
                    <a:solidFill>
                      <a:srgbClr val="3C4B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555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Тактовая частота процессора, ГГц, не менее</a:t>
                      </a:r>
                    </a:p>
                  </a:txBody>
                  <a:tcPr marL="68580" marR="68580" marT="0" marB="0" anchor="ctr">
                    <a:solidFill>
                      <a:srgbClr val="3C4B7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3413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Количество ядер процессора</a:t>
                      </a:r>
                    </a:p>
                  </a:txBody>
                  <a:tcPr marL="68580" marR="68580" marT="0" marB="0" anchor="ctr">
                    <a:solidFill>
                      <a:srgbClr val="3C4B7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3209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Оперативная память (RAM), Гбайт, не менее</a:t>
                      </a:r>
                    </a:p>
                  </a:txBody>
                  <a:tcPr marL="68580" marR="68580" marT="0" marB="0" anchor="ctr">
                    <a:solidFill>
                      <a:srgbClr val="3C4B7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3969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Свободное место (HDD), Гбайт, не менее</a:t>
                      </a:r>
                    </a:p>
                  </a:txBody>
                  <a:tcPr marL="68580" marR="68580" marT="0" marB="0" anchor="ctr">
                    <a:solidFill>
                      <a:srgbClr val="3C4B7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49880" algn="l"/>
                          <a:tab pos="449580" algn="l"/>
                          <a:tab pos="284988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67549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BBF642-9175-C5E2-5B6C-B5080A3293D3}"/>
              </a:ext>
            </a:extLst>
          </p:cNvPr>
          <p:cNvSpPr txBox="1"/>
          <p:nvPr/>
        </p:nvSpPr>
        <p:spPr>
          <a:xfrm>
            <a:off x="6941388" y="1921690"/>
            <a:ext cx="45662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Astra Linux Special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Edition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1.6, 1.7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PostgreSQL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9.6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LibreOffice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6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4.7.2</a:t>
            </a:r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python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3.5.3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ExtJS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7.3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django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2.2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F1BD4-6975-28FF-26EB-7B135ABE0CB5}"/>
              </a:ext>
            </a:extLst>
          </p:cNvPr>
          <p:cNvSpPr txBox="1"/>
          <p:nvPr/>
        </p:nvSpPr>
        <p:spPr>
          <a:xfrm>
            <a:off x="6941388" y="1381986"/>
            <a:ext cx="344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C4B7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НЕОБХОДИМОЕ ПО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CAE7AA4-241D-4944-928A-1A892F63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9F7F-DA68-4535-AAF3-9FBDC338697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95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4313</TotalTime>
  <Words>654</Words>
  <Application>Microsoft Office PowerPoint</Application>
  <PresentationFormat>Широкоэкранный</PresentationFormat>
  <Paragraphs>130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ManiaC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Тарасенко Н.А</dc:creator>
  <cp:lastModifiedBy>Georgy</cp:lastModifiedBy>
  <cp:revision>176</cp:revision>
  <cp:lastPrinted>2023-04-11T11:05:11Z</cp:lastPrinted>
  <dcterms:created xsi:type="dcterms:W3CDTF">2017-03-10T09:58:58Z</dcterms:created>
  <dcterms:modified xsi:type="dcterms:W3CDTF">2025-06-03T08:21:21Z</dcterms:modified>
</cp:coreProperties>
</file>